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4"/>
  </p:notesMasterIdLst>
  <p:sldIdLst>
    <p:sldId id="288" r:id="rId2"/>
    <p:sldId id="265" r:id="rId3"/>
    <p:sldId id="259" r:id="rId4"/>
    <p:sldId id="310" r:id="rId5"/>
    <p:sldId id="274" r:id="rId6"/>
    <p:sldId id="290" r:id="rId7"/>
    <p:sldId id="291" r:id="rId8"/>
    <p:sldId id="315" r:id="rId9"/>
    <p:sldId id="292" r:id="rId10"/>
    <p:sldId id="293" r:id="rId11"/>
    <p:sldId id="287" r:id="rId12"/>
    <p:sldId id="279" r:id="rId13"/>
    <p:sldId id="289" r:id="rId14"/>
    <p:sldId id="294" r:id="rId15"/>
    <p:sldId id="280" r:id="rId16"/>
    <p:sldId id="283" r:id="rId17"/>
    <p:sldId id="303" r:id="rId18"/>
    <p:sldId id="302" r:id="rId19"/>
    <p:sldId id="284" r:id="rId20"/>
    <p:sldId id="285" r:id="rId21"/>
    <p:sldId id="295" r:id="rId22"/>
    <p:sldId id="296" r:id="rId23"/>
    <p:sldId id="316" r:id="rId24"/>
    <p:sldId id="317" r:id="rId25"/>
    <p:sldId id="276" r:id="rId26"/>
    <p:sldId id="278" r:id="rId27"/>
    <p:sldId id="299" r:id="rId28"/>
    <p:sldId id="297" r:id="rId29"/>
    <p:sldId id="298" r:id="rId30"/>
    <p:sldId id="300" r:id="rId31"/>
    <p:sldId id="275" r:id="rId32"/>
    <p:sldId id="305" r:id="rId33"/>
    <p:sldId id="306" r:id="rId34"/>
    <p:sldId id="313" r:id="rId35"/>
    <p:sldId id="307" r:id="rId36"/>
    <p:sldId id="308" r:id="rId37"/>
    <p:sldId id="309" r:id="rId38"/>
    <p:sldId id="312" r:id="rId39"/>
    <p:sldId id="311" r:id="rId40"/>
    <p:sldId id="269" r:id="rId41"/>
    <p:sldId id="267" r:id="rId42"/>
    <p:sldId id="318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>
        <p:scale>
          <a:sx n="66" d="100"/>
          <a:sy n="66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4BA7-B92A-424D-BE94-829299FC69C9}" type="datetimeFigureOut">
              <a:rPr lang="it-IT" smtClean="0"/>
              <a:t>17/02/2009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C704-DE54-4081-9EA9-402A2FF74A9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C704-DE54-4081-9EA9-402A2FF74A92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E97CE-199C-4B86-AB27-AE80EAB8973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C01FE-BB6B-4B44-B7D6-9D839E4F69A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F8200-2ED3-48BA-A9C7-034D75DDC71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5B93-40B3-4064-81E8-5CA28A80A59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1992A-FA82-4704-BD77-0FF44E0BF91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E0A3B-0B79-4B07-A2BE-1EE8969EF84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94C2-3DF4-41E2-882D-55A2751891A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F174D-58FC-4ADD-84BE-CDBC4690D10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CDC3A-E6C4-4C7F-8487-6F4F17C3871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13371-A57B-4BFE-B015-E8D27743F97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2B96F-6849-46E6-8342-46BA4B4924D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9AFAC6-0140-49B1-93EE-B8E8977DAA94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997991" y="3886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Meta Normal" pitchFamily="2" charset="0"/>
              </a:rPr>
              <a:t>FONTYS ACADEMY of ARCHITECTURE, TILBURG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45591" y="442978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eta Normal" pitchFamily="2" charset="0"/>
              </a:rPr>
              <a:t>Giulio Piacentino 2008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Meta Normal" pitchFamily="2" charset="0"/>
              </a:rPr>
              <a:t>mail@giuliopiacentino.com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Meta Normal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97991" y="268877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DOUBLY CURVED</a:t>
            </a:r>
          </a:p>
          <a:p>
            <a:pPr algn="ctr"/>
            <a:r>
              <a:rPr lang="en-US" sz="2000" dirty="0" smtClean="0">
                <a:latin typeface="Meta Normal" pitchFamily="2" charset="0"/>
              </a:rPr>
              <a:t>SURFACES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3400" y="457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SHORTCUTS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382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F1 </a:t>
            </a:r>
            <a:r>
              <a:rPr lang="en-US" sz="1800" dirty="0" smtClean="0">
                <a:latin typeface="Meta Normal" pitchFamily="2" charset="0"/>
              </a:rPr>
              <a:t>(</a:t>
            </a:r>
            <a:r>
              <a:rPr lang="en-US" sz="1800" b="1" dirty="0" smtClean="0">
                <a:latin typeface="Meta Normal" pitchFamily="2" charset="0"/>
              </a:rPr>
              <a:t>help</a:t>
            </a:r>
            <a:r>
              <a:rPr lang="en-US" sz="1800" dirty="0" smtClean="0">
                <a:latin typeface="Meta Normal" pitchFamily="2" charset="0"/>
              </a:rPr>
              <a:t>)</a:t>
            </a:r>
            <a:endParaRPr lang="en-US" sz="1800" b="1" i="1" dirty="0" smtClean="0">
              <a:latin typeface="Meta Normal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38200" y="262621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F2</a:t>
            </a:r>
            <a:r>
              <a:rPr lang="en-US" sz="1800" dirty="0" smtClean="0">
                <a:latin typeface="Meta Normal" pitchFamily="2" charset="0"/>
              </a:rPr>
              <a:t> (</a:t>
            </a:r>
            <a:r>
              <a:rPr lang="en-US" sz="1800" b="1" dirty="0" err="1" smtClean="0">
                <a:latin typeface="Meta Normal" pitchFamily="2" charset="0"/>
              </a:rPr>
              <a:t>commandHistory</a:t>
            </a:r>
            <a:r>
              <a:rPr lang="en-US" sz="1800" b="1" dirty="0" smtClean="0">
                <a:latin typeface="Meta Normal" pitchFamily="2" charset="0"/>
              </a:rPr>
              <a:t> </a:t>
            </a:r>
            <a:r>
              <a:rPr lang="en-US" sz="1800" dirty="0" smtClean="0">
                <a:latin typeface="Meta Normal" pitchFamily="2" charset="0"/>
              </a:rPr>
              <a:t>) 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8200" y="311561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F3 </a:t>
            </a:r>
            <a:r>
              <a:rPr lang="en-US" sz="1800" dirty="0" smtClean="0">
                <a:latin typeface="Meta Normal" pitchFamily="2" charset="0"/>
              </a:rPr>
              <a:t>(</a:t>
            </a:r>
            <a:r>
              <a:rPr lang="en-US" sz="1800" b="1" dirty="0" smtClean="0">
                <a:latin typeface="Meta Normal" pitchFamily="2" charset="0"/>
              </a:rPr>
              <a:t>properties</a:t>
            </a:r>
            <a:r>
              <a:rPr lang="en-US" sz="1800" dirty="0" smtClean="0">
                <a:latin typeface="Meta Normal" pitchFamily="2" charset="0"/>
              </a:rPr>
              <a:t>)</a:t>
            </a:r>
            <a:endParaRPr lang="en-US" sz="1800" b="1" i="1" dirty="0" smtClean="0">
              <a:latin typeface="Meta Normal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60823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F6</a:t>
            </a:r>
            <a:r>
              <a:rPr lang="en-US" sz="1800" dirty="0" smtClean="0">
                <a:latin typeface="Meta Normal" pitchFamily="2" charset="0"/>
              </a:rPr>
              <a:t> (show </a:t>
            </a:r>
            <a:r>
              <a:rPr lang="en-US" sz="1800" b="1" dirty="0" smtClean="0">
                <a:latin typeface="Meta Normal" pitchFamily="2" charset="0"/>
              </a:rPr>
              <a:t>camera</a:t>
            </a:r>
            <a:r>
              <a:rPr lang="en-US" sz="1800" dirty="0" smtClean="0">
                <a:latin typeface="Meta Normal" pitchFamily="2" charset="0"/>
              </a:rPr>
              <a:t>) 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38200" y="411623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F8</a:t>
            </a:r>
            <a:r>
              <a:rPr lang="en-US" sz="1800" dirty="0" smtClean="0">
                <a:latin typeface="Meta Normal" pitchFamily="2" charset="0"/>
              </a:rPr>
              <a:t> (</a:t>
            </a:r>
            <a:r>
              <a:rPr lang="en-US" sz="1800" b="1" dirty="0" smtClean="0">
                <a:latin typeface="Meta Normal" pitchFamily="2" charset="0"/>
              </a:rPr>
              <a:t>ortho</a:t>
            </a:r>
            <a:r>
              <a:rPr lang="en-US" sz="1800" dirty="0" smtClean="0">
                <a:latin typeface="Meta Normal" pitchFamily="2" charset="0"/>
              </a:rPr>
              <a:t>) 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8200" y="4646001"/>
            <a:ext cx="2895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F10</a:t>
            </a:r>
            <a:r>
              <a:rPr lang="en-US" sz="1800" dirty="0" smtClean="0">
                <a:latin typeface="Meta Normal" pitchFamily="2" charset="0"/>
              </a:rPr>
              <a:t> (</a:t>
            </a:r>
            <a:r>
              <a:rPr lang="en-US" sz="1800" b="1" dirty="0" err="1" smtClean="0">
                <a:latin typeface="Meta Normal" pitchFamily="2" charset="0"/>
              </a:rPr>
              <a:t>pointsOn</a:t>
            </a:r>
            <a:r>
              <a:rPr lang="en-US" sz="1800" dirty="0" smtClean="0">
                <a:latin typeface="Meta Normal" pitchFamily="2" charset="0"/>
              </a:rPr>
              <a:t>) 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8200" y="51794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F11</a:t>
            </a:r>
            <a:r>
              <a:rPr lang="en-US" sz="1800" dirty="0" smtClean="0">
                <a:latin typeface="Meta Normal" pitchFamily="2" charset="0"/>
              </a:rPr>
              <a:t> (</a:t>
            </a:r>
            <a:r>
              <a:rPr lang="en-US" sz="1800" b="1" dirty="0" err="1" smtClean="0">
                <a:latin typeface="Meta Normal" pitchFamily="2" charset="0"/>
              </a:rPr>
              <a:t>pointsOff</a:t>
            </a:r>
            <a:r>
              <a:rPr lang="en-US" sz="1800" dirty="0" smtClean="0">
                <a:latin typeface="Meta Normal" pitchFamily="2" charset="0"/>
              </a:rPr>
              <a:t>) 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646056" y="2133600"/>
            <a:ext cx="319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Alt </a:t>
            </a:r>
          </a:p>
          <a:p>
            <a:r>
              <a:rPr lang="en-US" sz="1800" dirty="0" smtClean="0">
                <a:latin typeface="Meta Normal" pitchFamily="2" charset="0"/>
              </a:rPr>
              <a:t>-temporarily disable </a:t>
            </a:r>
            <a:r>
              <a:rPr lang="en-US" sz="1800" dirty="0" err="1" smtClean="0">
                <a:latin typeface="Meta Normal" pitchFamily="2" charset="0"/>
              </a:rPr>
              <a:t>oSnap</a:t>
            </a:r>
            <a:endParaRPr lang="en-US" sz="1800" dirty="0" smtClean="0">
              <a:latin typeface="Meta Normal" pitchFamily="2" charset="0"/>
            </a:endParaRPr>
          </a:p>
          <a:p>
            <a:r>
              <a:rPr lang="en-US" sz="1800" dirty="0" smtClean="0">
                <a:latin typeface="Meta Normal" pitchFamily="2" charset="0"/>
              </a:rPr>
              <a:t>-copy object instead of drag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5646056" y="3523343"/>
            <a:ext cx="319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Ctrl</a:t>
            </a:r>
          </a:p>
          <a:p>
            <a:r>
              <a:rPr lang="en-US" sz="1800" dirty="0" smtClean="0">
                <a:latin typeface="Meta Normal" pitchFamily="2" charset="0"/>
              </a:rPr>
              <a:t>-elevator mode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5646056" y="4542972"/>
            <a:ext cx="319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Meta Normal" pitchFamily="2" charset="0"/>
              </a:rPr>
              <a:t>Shift</a:t>
            </a:r>
          </a:p>
          <a:p>
            <a:r>
              <a:rPr lang="en-US" sz="1800" dirty="0" smtClean="0">
                <a:latin typeface="Meta Normal" pitchFamily="2" charset="0"/>
              </a:rPr>
              <a:t>-temporarily toggle ortho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3352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GEOMETRICAL</a:t>
            </a:r>
          </a:p>
          <a:p>
            <a:pPr algn="ctr"/>
            <a:r>
              <a:rPr lang="en-US" sz="2000" dirty="0" smtClean="0">
                <a:latin typeface="Meta Normal" pitchFamily="2" charset="0"/>
              </a:rPr>
              <a:t>BASICS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POINTS AND LINES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1219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points and straight lines are the easiest set of objects in rhino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914400" y="313385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Meta Normal" pitchFamily="2" charset="0"/>
              </a:rPr>
              <a:t>points</a:t>
            </a:r>
            <a:r>
              <a:rPr lang="en-US" sz="1800" dirty="0" smtClean="0">
                <a:latin typeface="Meta Normal" pitchFamily="2" charset="0"/>
              </a:rPr>
              <a:t> can be grouped  into </a:t>
            </a:r>
            <a:r>
              <a:rPr lang="en-US" sz="1800" b="1" dirty="0" err="1" smtClean="0">
                <a:latin typeface="Meta Normal" pitchFamily="2" charset="0"/>
              </a:rPr>
              <a:t>pointClouds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14400" y="594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Meta Normal" pitchFamily="2" charset="0"/>
              </a:rPr>
              <a:t>lines</a:t>
            </a:r>
            <a:r>
              <a:rPr lang="en-US" sz="1800" dirty="0" smtClean="0">
                <a:latin typeface="Meta Normal" pitchFamily="2" charset="0"/>
              </a:rPr>
              <a:t> can be joined into </a:t>
            </a:r>
            <a:r>
              <a:rPr lang="en-US" sz="1800" b="1" dirty="0" smtClean="0">
                <a:latin typeface="Meta Normal" pitchFamily="2" charset="0"/>
              </a:rPr>
              <a:t>polylines. </a:t>
            </a:r>
            <a:br>
              <a:rPr lang="en-US" sz="1800" b="1" dirty="0" smtClean="0">
                <a:latin typeface="Meta Normal" pitchFamily="2" charset="0"/>
              </a:rPr>
            </a:br>
            <a:r>
              <a:rPr lang="en-US" sz="1800" b="1" dirty="0" smtClean="0">
                <a:latin typeface="Meta Normal" pitchFamily="2" charset="0"/>
              </a:rPr>
              <a:t>polylines</a:t>
            </a:r>
            <a:r>
              <a:rPr lang="en-US" sz="1800" dirty="0" smtClean="0">
                <a:latin typeface="Meta Normal" pitchFamily="2" charset="0"/>
              </a:rPr>
              <a:t> are still </a:t>
            </a:r>
            <a:r>
              <a:rPr lang="en-US" sz="1800" b="1" dirty="0" smtClean="0">
                <a:latin typeface="Meta Normal" pitchFamily="2" charset="0"/>
              </a:rPr>
              <a:t>MANY</a:t>
            </a:r>
            <a:r>
              <a:rPr lang="en-US" sz="1800" dirty="0" smtClean="0">
                <a:latin typeface="Meta Normal" pitchFamily="2" charset="0"/>
              </a:rPr>
              <a:t> lines.</a:t>
            </a:r>
            <a:endParaRPr lang="en-US" sz="18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POINTS AND LINES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370053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Meta Normal" pitchFamily="2" charset="0"/>
              </a:rPr>
              <a:t>pointGrid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70053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Meta Normal" pitchFamily="2" charset="0"/>
              </a:rPr>
              <a:t>points</a:t>
            </a:r>
          </a:p>
        </p:txBody>
      </p:sp>
      <p:pic>
        <p:nvPicPr>
          <p:cNvPr id="6" name="Immagine 5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39000" cy="4034161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1001333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Meta Normal" pitchFamily="2" charset="0"/>
              </a:rPr>
              <a:t>pointCloud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01333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Meta Normal" pitchFamily="2" charset="0"/>
              </a:rPr>
              <a:t>point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640402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Meta Normal" pitchFamily="2" charset="0"/>
              </a:rPr>
              <a:t>drapePt</a:t>
            </a:r>
            <a:endParaRPr lang="en-US" sz="18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POINTS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01332" y="3733800"/>
            <a:ext cx="7228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When you give coordinates , you can add an </a:t>
            </a:r>
            <a:r>
              <a:rPr lang="en-US" sz="2800" b="1" dirty="0" smtClean="0">
                <a:latin typeface="Meta Normal" pitchFamily="2" charset="0"/>
              </a:rPr>
              <a:t>r </a:t>
            </a:r>
            <a:r>
              <a:rPr lang="en-US" sz="1800" dirty="0" smtClean="0">
                <a:latin typeface="Meta Normal" pitchFamily="2" charset="0"/>
              </a:rPr>
              <a:t>to make the coordinate </a:t>
            </a:r>
            <a:r>
              <a:rPr lang="en-US" sz="1800" b="1" dirty="0" smtClean="0">
                <a:latin typeface="Meta Normal" pitchFamily="2" charset="0"/>
              </a:rPr>
              <a:t>r</a:t>
            </a:r>
            <a:r>
              <a:rPr lang="en-US" sz="1800" dirty="0" smtClean="0">
                <a:latin typeface="Meta Normal" pitchFamily="2" charset="0"/>
              </a:rPr>
              <a:t>elative to the last given point.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001332" y="2402114"/>
            <a:ext cx="3037267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Meta Normal" pitchFamily="2" charset="0"/>
              </a:rPr>
              <a:t>0,0,0</a:t>
            </a:r>
          </a:p>
          <a:p>
            <a:r>
              <a:rPr lang="en-US" sz="2400" dirty="0" smtClean="0">
                <a:latin typeface="Meta Normal" pitchFamily="2" charset="0"/>
              </a:rPr>
              <a:t>0,0,10   0,0,20  0,0,30</a:t>
            </a:r>
            <a:endParaRPr lang="en-US" sz="2400" b="1" dirty="0" smtClean="0">
              <a:latin typeface="Meta Normal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257800" y="2438400"/>
            <a:ext cx="3469068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Meta Normal" pitchFamily="2" charset="0"/>
              </a:rPr>
              <a:t>0,0,0</a:t>
            </a:r>
          </a:p>
          <a:p>
            <a:r>
              <a:rPr lang="en-US" sz="2400" dirty="0" smtClean="0">
                <a:latin typeface="Meta Normal" pitchFamily="2" charset="0"/>
              </a:rPr>
              <a:t>r0,0,10   r0,0,10  </a:t>
            </a:r>
            <a:r>
              <a:rPr lang="en-US" sz="2400" dirty="0" err="1" smtClean="0">
                <a:latin typeface="Meta Normal" pitchFamily="2" charset="0"/>
              </a:rPr>
              <a:t>r0,0,10</a:t>
            </a:r>
            <a:endParaRPr lang="en-US" sz="24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1219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curves are  renders of mathematical equations</a:t>
            </a:r>
          </a:p>
          <a:p>
            <a:r>
              <a:rPr lang="en-US" sz="1200" dirty="0" smtClean="0">
                <a:latin typeface="Meta Normal" pitchFamily="2" charset="0"/>
              </a:rPr>
              <a:t>curves in rhino are NURBS curves (Non-Uniform Rational </a:t>
            </a:r>
            <a:r>
              <a:rPr lang="en-US" sz="1200" b="1" dirty="0" smtClean="0">
                <a:latin typeface="Meta Normal" pitchFamily="2" charset="0"/>
              </a:rPr>
              <a:t>B-</a:t>
            </a:r>
            <a:r>
              <a:rPr lang="en-US" sz="1200" b="1" dirty="0" err="1" smtClean="0">
                <a:latin typeface="Meta Normal" pitchFamily="2" charset="0"/>
              </a:rPr>
              <a:t>Splines</a:t>
            </a:r>
            <a:r>
              <a:rPr lang="en-US" sz="1200" dirty="0" smtClean="0">
                <a:latin typeface="Meta Normal" pitchFamily="2" charset="0"/>
              </a:rPr>
              <a:t>)</a:t>
            </a:r>
          </a:p>
          <a:p>
            <a:endParaRPr lang="en-US" sz="1200" dirty="0" smtClean="0">
              <a:latin typeface="Meta Normal" pitchFamily="2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914400" y="251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they have:  </a:t>
            </a:r>
            <a:r>
              <a:rPr lang="en-US" sz="1800" b="1" dirty="0" smtClean="0">
                <a:latin typeface="Meta Normal" pitchFamily="2" charset="0"/>
              </a:rPr>
              <a:t>a degree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914400" y="3657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they have:  </a:t>
            </a:r>
            <a:r>
              <a:rPr lang="en-US" sz="1800" b="1" dirty="0" smtClean="0">
                <a:latin typeface="Meta Normal" pitchFamily="2" charset="0"/>
              </a:rPr>
              <a:t>control points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9144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they have:  </a:t>
            </a:r>
            <a:r>
              <a:rPr lang="en-US" sz="1800" b="1" dirty="0" smtClean="0">
                <a:latin typeface="Meta Normal" pitchFamily="2" charset="0"/>
              </a:rPr>
              <a:t>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5638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draw 3 or more curves with the same control points and  different degrees.</a:t>
            </a:r>
          </a:p>
        </p:txBody>
      </p:sp>
      <p:pic>
        <p:nvPicPr>
          <p:cNvPr id="8" name="Immagin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066800"/>
            <a:ext cx="70675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5638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you get a straight line after… as many points edit point in a row as the degree of the curve.</a:t>
            </a:r>
          </a:p>
        </p:txBody>
      </p:sp>
      <p:pic>
        <p:nvPicPr>
          <p:cNvPr id="5" name="Immagine 4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848600" cy="486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56388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If we use any third degree NURBS curve, </a:t>
            </a:r>
          </a:p>
          <a:p>
            <a:r>
              <a:rPr lang="en-US" sz="1600" dirty="0" smtClean="0">
                <a:latin typeface="Meta Normal" pitchFamily="2" charset="0"/>
              </a:rPr>
              <a:t>and  we modify any set of points,</a:t>
            </a:r>
          </a:p>
          <a:p>
            <a:r>
              <a:rPr lang="en-US" sz="1600" dirty="0" smtClean="0">
                <a:latin typeface="Meta Normal" pitchFamily="2" charset="0"/>
              </a:rPr>
              <a:t>the first curve segment to coincide again will be the one between the 2</a:t>
            </a:r>
            <a:r>
              <a:rPr lang="en-US" sz="1600" baseline="30000" dirty="0" smtClean="0">
                <a:latin typeface="Meta Normal" pitchFamily="2" charset="0"/>
              </a:rPr>
              <a:t>nd</a:t>
            </a:r>
            <a:r>
              <a:rPr lang="en-US" sz="1600" dirty="0" smtClean="0">
                <a:latin typeface="Meta Normal" pitchFamily="2" charset="0"/>
              </a:rPr>
              <a:t>-last and the 3</a:t>
            </a:r>
            <a:r>
              <a:rPr lang="en-US" sz="1600" baseline="30000" dirty="0" smtClean="0">
                <a:latin typeface="Meta Normal" pitchFamily="2" charset="0"/>
              </a:rPr>
              <a:t>rd</a:t>
            </a:r>
            <a:r>
              <a:rPr lang="en-US" sz="1600" dirty="0" smtClean="0">
                <a:latin typeface="Meta Normal" pitchFamily="2" charset="0"/>
              </a:rPr>
              <a:t> last modified point. After that, all will coincide again.</a:t>
            </a:r>
          </a:p>
        </p:txBody>
      </p:sp>
      <p:pic>
        <p:nvPicPr>
          <p:cNvPr id="7" name="Immagine 6" descr="9.JPG"/>
          <p:cNvPicPr>
            <a:picLocks noChangeAspect="1"/>
          </p:cNvPicPr>
          <p:nvPr/>
        </p:nvPicPr>
        <p:blipFill>
          <a:blip r:embed="rId3"/>
          <a:srcRect b="6342"/>
          <a:stretch>
            <a:fillRect/>
          </a:stretch>
        </p:blipFill>
        <p:spPr>
          <a:xfrm>
            <a:off x="914400" y="785117"/>
            <a:ext cx="7086600" cy="477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28194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If the curve has kinks, you can </a:t>
            </a:r>
            <a:r>
              <a:rPr lang="en-US" sz="1600" b="1" dirty="0" smtClean="0">
                <a:latin typeface="Meta Normal" pitchFamily="2" charset="0"/>
              </a:rPr>
              <a:t>explode </a:t>
            </a:r>
            <a:r>
              <a:rPr lang="en-US" sz="1600" dirty="0" smtClean="0">
                <a:latin typeface="Meta Normal" pitchFamily="2" charset="0"/>
              </a:rPr>
              <a:t>it into smaller parts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914400" y="585130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Otherwise you can divide it with </a:t>
            </a:r>
            <a:r>
              <a:rPr lang="en-US" sz="1600" b="1" dirty="0" smtClean="0">
                <a:latin typeface="Meta Normal" pitchFamily="2" charset="0"/>
              </a:rPr>
              <a:t>split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8065623" cy="5638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PROJECT  WORKFLOW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914400" y="609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software used in current architectural discourse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200" dirty="0" smtClean="0">
              <a:latin typeface="Meta Normal" pitchFamily="2" charset="0"/>
            </a:endParaRPr>
          </a:p>
          <a:p>
            <a:endParaRPr lang="en-US" sz="1200" dirty="0">
              <a:latin typeface="Meta Normal" pitchFamily="2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914400" y="6172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MESH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2000" dirty="0" smtClean="0">
              <a:latin typeface="Meta Normal" pitchFamily="2" charset="0"/>
            </a:endParaRPr>
          </a:p>
          <a:p>
            <a:endParaRPr lang="en-US" sz="2000" dirty="0">
              <a:latin typeface="Meta Normal" pitchFamily="2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7620000" y="6172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MESH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2000" dirty="0" smtClean="0">
              <a:latin typeface="Meta Normal" pitchFamily="2" charset="0"/>
            </a:endParaRPr>
          </a:p>
          <a:p>
            <a:endParaRPr lang="en-US" sz="2000" dirty="0">
              <a:latin typeface="Meta Normal" pitchFamily="2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3733800" y="457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NURBS, MESH, 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UBDIVS</a:t>
            </a:r>
          </a:p>
          <a:p>
            <a:endParaRPr lang="en-US" sz="1200" dirty="0" smtClean="0">
              <a:latin typeface="Meta Normal" pitchFamily="2" charset="0"/>
            </a:endParaRPr>
          </a:p>
          <a:p>
            <a:endParaRPr lang="en-US" sz="1200" dirty="0">
              <a:latin typeface="Meta Normal" pitchFamily="2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5240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POINTS, LINES, MESH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200" dirty="0" smtClean="0">
              <a:latin typeface="Meta Normal" pitchFamily="2" charset="0"/>
            </a:endParaRPr>
          </a:p>
          <a:p>
            <a:endParaRPr lang="en-US" sz="1200" dirty="0">
              <a:latin typeface="Meta Normal" pitchFamily="2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6248400" y="2362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MESH,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NURBS</a:t>
            </a:r>
          </a:p>
          <a:p>
            <a:endParaRPr lang="en-US" sz="1200" dirty="0" smtClean="0">
              <a:latin typeface="Meta Normal" pitchFamily="2" charset="0"/>
            </a:endParaRPr>
          </a:p>
          <a:p>
            <a:endParaRPr lang="en-US" sz="12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4572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You can join them back together, with </a:t>
            </a:r>
            <a:r>
              <a:rPr lang="en-US" sz="1600" b="1" dirty="0" smtClean="0">
                <a:latin typeface="Meta Normal" pitchFamily="2" charset="0"/>
              </a:rPr>
              <a:t>Join</a:t>
            </a:r>
            <a:r>
              <a:rPr lang="en-US" sz="1600" dirty="0" smtClean="0">
                <a:latin typeface="Meta Normal" pitchFamily="2" charset="0"/>
              </a:rPr>
              <a:t>, but they will be transformed into </a:t>
            </a:r>
            <a:r>
              <a:rPr lang="en-US" sz="1600" dirty="0" err="1" smtClean="0">
                <a:latin typeface="Meta Normal" pitchFamily="2" charset="0"/>
              </a:rPr>
              <a:t>polyLines</a:t>
            </a:r>
            <a:r>
              <a:rPr lang="en-US" sz="1600" dirty="0" smtClean="0">
                <a:latin typeface="Meta Normal" pitchFamily="2" charset="0"/>
              </a:rPr>
              <a:t> and </a:t>
            </a:r>
            <a:r>
              <a:rPr lang="en-US" sz="1600" dirty="0" err="1" smtClean="0">
                <a:latin typeface="Meta Normal" pitchFamily="2" charset="0"/>
              </a:rPr>
              <a:t>polyCurves</a:t>
            </a:r>
            <a:r>
              <a:rPr lang="en-US" sz="1600" dirty="0" smtClean="0">
                <a:latin typeface="Meta Normal" pitchFamily="2" charset="0"/>
              </a:rPr>
              <a:t> (depending on the degree).</a:t>
            </a:r>
          </a:p>
          <a:p>
            <a:endParaRPr lang="en-US" sz="1600" b="1" dirty="0" smtClean="0">
              <a:latin typeface="Meta Normal" pitchFamily="2" charset="0"/>
            </a:endParaRPr>
          </a:p>
          <a:p>
            <a:r>
              <a:rPr lang="en-US" sz="1600" dirty="0" smtClean="0">
                <a:latin typeface="Meta Normal" pitchFamily="2" charset="0"/>
              </a:rPr>
              <a:t>Try the command </a:t>
            </a:r>
            <a:r>
              <a:rPr lang="en-US" sz="1600" b="1" dirty="0" smtClean="0">
                <a:latin typeface="Meta Normal" pitchFamily="2" charset="0"/>
              </a:rPr>
              <a:t>Properties</a:t>
            </a:r>
            <a:r>
              <a:rPr lang="en-US" sz="1600" dirty="0" smtClean="0">
                <a:latin typeface="Meta Normal" pitchFamily="2" charset="0"/>
              </a:rPr>
              <a:t> to inspect the outcome.</a:t>
            </a:r>
            <a:endParaRPr lang="en-US" sz="16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4419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In some situations we may need to </a:t>
            </a:r>
            <a:r>
              <a:rPr lang="en-US" sz="1600" b="1" dirty="0" smtClean="0">
                <a:latin typeface="Meta Normal" pitchFamily="2" charset="0"/>
              </a:rPr>
              <a:t>rebuild</a:t>
            </a:r>
            <a:r>
              <a:rPr lang="en-US" sz="1600" dirty="0" smtClean="0">
                <a:latin typeface="Meta Normal" pitchFamily="2" charset="0"/>
              </a:rPr>
              <a:t> these </a:t>
            </a:r>
            <a:r>
              <a:rPr lang="en-US" sz="1600" dirty="0" err="1" smtClean="0">
                <a:latin typeface="Meta Normal" pitchFamily="2" charset="0"/>
              </a:rPr>
              <a:t>polycurves</a:t>
            </a:r>
            <a:r>
              <a:rPr lang="en-US" sz="1600" dirty="0" smtClean="0">
                <a:latin typeface="Meta Normal" pitchFamily="2" charset="0"/>
              </a:rPr>
              <a:t>, so that they can return to be a single entity.</a:t>
            </a:r>
          </a:p>
          <a:p>
            <a:endParaRPr lang="en-US" sz="1600" b="1" dirty="0" smtClean="0">
              <a:latin typeface="Meta Normal" pitchFamily="2" charset="0"/>
            </a:endParaRPr>
          </a:p>
          <a:p>
            <a:r>
              <a:rPr lang="en-US" sz="1600" dirty="0" smtClean="0">
                <a:latin typeface="Meta Normal" pitchFamily="2" charset="0"/>
              </a:rPr>
              <a:t>A similar command to try is also </a:t>
            </a:r>
            <a:r>
              <a:rPr lang="en-US" sz="1600" b="1" dirty="0" err="1" smtClean="0">
                <a:latin typeface="Meta Normal" pitchFamily="2" charset="0"/>
              </a:rPr>
              <a:t>rebuildCrvNonUniform</a:t>
            </a:r>
            <a:r>
              <a:rPr lang="en-US" sz="1600" dirty="0" smtClean="0">
                <a:latin typeface="Meta Normal" pitchFamily="2" charset="0"/>
              </a:rPr>
              <a:t>.</a:t>
            </a:r>
            <a:endParaRPr lang="en-US" sz="1600" b="1" dirty="0" smtClean="0">
              <a:latin typeface="Meta Normal" pitchFamily="2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914400" y="6019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Both these commands reconstruct selected curves or surfaces to a specified degree and with a specified number of control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CURVES</a:t>
            </a:r>
            <a:endParaRPr lang="en-US" sz="2000" dirty="0">
              <a:latin typeface="Meta Normal" pitchFamily="2" charset="0"/>
            </a:endParaRPr>
          </a:p>
        </p:txBody>
      </p:sp>
      <p:pic>
        <p:nvPicPr>
          <p:cNvPr id="6" name="Immagine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1209675"/>
            <a:ext cx="6467475" cy="4438650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914400" y="6019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Not always it is easy to rebuild a curve to something similar, if we don’t add many more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s continuity derivat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545"/>
            <a:ext cx="9144000" cy="63034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152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IN A INSTANT 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14400" y="1219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besides points and curves, </a:t>
            </a:r>
          </a:p>
          <a:p>
            <a:r>
              <a:rPr lang="en-US" sz="1200" dirty="0" smtClean="0">
                <a:latin typeface="Meta Normal" pitchFamily="2" charset="0"/>
              </a:rPr>
              <a:t>NURBS  surfaces are the basics of geometry in Rhino  and can be used to draw both flat things and objects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914400" y="534151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An </a:t>
            </a:r>
            <a:r>
              <a:rPr lang="en-US" sz="1200" dirty="0" err="1" smtClean="0">
                <a:latin typeface="Meta Normal" pitchFamily="2" charset="0"/>
              </a:rPr>
              <a:t>isoparametric</a:t>
            </a:r>
            <a:r>
              <a:rPr lang="en-US" sz="1200" dirty="0" smtClean="0">
                <a:latin typeface="Meta Normal" pitchFamily="2" charset="0"/>
              </a:rPr>
              <a:t> curve (</a:t>
            </a:r>
            <a:r>
              <a:rPr lang="en-US" sz="1200" b="1" dirty="0" smtClean="0">
                <a:latin typeface="Meta Normal" pitchFamily="2" charset="0"/>
              </a:rPr>
              <a:t>isocurve</a:t>
            </a:r>
            <a:r>
              <a:rPr lang="en-US" sz="1200" dirty="0" smtClean="0">
                <a:latin typeface="Meta Normal" pitchFamily="2" charset="0"/>
              </a:rPr>
              <a:t>) is a curve of constant u- or v-value on a surface. Rhino uses </a:t>
            </a:r>
            <a:r>
              <a:rPr lang="en-US" sz="1200" dirty="0" err="1" smtClean="0">
                <a:latin typeface="Meta Normal" pitchFamily="2" charset="0"/>
              </a:rPr>
              <a:t>isocurves</a:t>
            </a:r>
            <a:r>
              <a:rPr lang="en-US" sz="1200" dirty="0" smtClean="0">
                <a:latin typeface="Meta Normal" pitchFamily="2" charset="0"/>
              </a:rPr>
              <a:t> and surface edge curves to visualize the shape of a NURBS surface. By default </a:t>
            </a:r>
            <a:r>
              <a:rPr lang="en-US" sz="1200" dirty="0" err="1" smtClean="0">
                <a:latin typeface="Meta Normal" pitchFamily="2" charset="0"/>
              </a:rPr>
              <a:t>isocurves</a:t>
            </a:r>
            <a:r>
              <a:rPr lang="en-US" sz="1200" dirty="0" smtClean="0">
                <a:latin typeface="Meta Normal" pitchFamily="2" charset="0"/>
              </a:rPr>
              <a:t> are drawn at knot locations. If the surface is a single knot-span surface like a simple rectangular plane, </a:t>
            </a:r>
            <a:r>
              <a:rPr lang="en-US" sz="1200" dirty="0" err="1" smtClean="0">
                <a:latin typeface="Meta Normal" pitchFamily="2" charset="0"/>
              </a:rPr>
              <a:t>isocurves</a:t>
            </a:r>
            <a:r>
              <a:rPr lang="en-US" sz="1200" dirty="0" smtClean="0">
                <a:latin typeface="Meta Normal" pitchFamily="2" charset="0"/>
              </a:rPr>
              <a:t> are drawn also in the middle of the surface.</a:t>
            </a:r>
          </a:p>
        </p:txBody>
      </p:sp>
      <p:sp>
        <p:nvSpPr>
          <p:cNvPr id="6" name="TextBox 13"/>
          <p:cNvSpPr txBox="1"/>
          <p:nvPr/>
        </p:nvSpPr>
        <p:spPr>
          <a:xfrm rot="19446607">
            <a:off x="5016357" y="285486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 pitchFamily="34" charset="0"/>
              </a:rPr>
              <a:t>isocurve</a:t>
            </a:r>
          </a:p>
        </p:txBody>
      </p:sp>
      <p:sp>
        <p:nvSpPr>
          <p:cNvPr id="7" name="TextBox 13"/>
          <p:cNvSpPr txBox="1"/>
          <p:nvPr/>
        </p:nvSpPr>
        <p:spPr>
          <a:xfrm rot="1030872">
            <a:off x="5124209" y="217367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 pitchFamily="34" charset="0"/>
              </a:rPr>
              <a:t>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2362200" y="54864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NURBS are inherently rectangular (U / V)</a:t>
            </a:r>
          </a:p>
        </p:txBody>
      </p:sp>
      <p:sp>
        <p:nvSpPr>
          <p:cNvPr id="6" name="TextBox 13"/>
          <p:cNvSpPr txBox="1"/>
          <p:nvPr/>
        </p:nvSpPr>
        <p:spPr>
          <a:xfrm rot="19446607">
            <a:off x="5016357" y="285486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 pitchFamily="34" charset="0"/>
              </a:rPr>
              <a:t>u</a:t>
            </a:r>
          </a:p>
        </p:txBody>
      </p:sp>
      <p:sp>
        <p:nvSpPr>
          <p:cNvPr id="7" name="TextBox 13"/>
          <p:cNvSpPr txBox="1"/>
          <p:nvPr/>
        </p:nvSpPr>
        <p:spPr>
          <a:xfrm rot="1747232">
            <a:off x="4119594" y="319533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 pitchFamily="34" charset="0"/>
              </a:rPr>
              <a:t>v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2362200" y="608148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also surfaces can be </a:t>
            </a:r>
            <a:r>
              <a:rPr lang="en-US" sz="2000" b="1" dirty="0" smtClean="0">
                <a:latin typeface="Meta Normal" pitchFamily="2" charset="0"/>
              </a:rPr>
              <a:t>rebuilt</a:t>
            </a:r>
            <a:r>
              <a:rPr lang="en-US" sz="2000" dirty="0" smtClean="0">
                <a:latin typeface="Meta Normal" pitchFamily="2" charset="0"/>
              </a:rPr>
              <a:t>.</a:t>
            </a:r>
            <a:endParaRPr lang="en-US" sz="20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90600" y="5791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some of these commands create singular surfaces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990600" y="8382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Platonic solids and regular surfaces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143000" y="2590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Meta Normal" pitchFamily="2" charset="0"/>
              </a:rPr>
              <a:t>default.solid</a:t>
            </a:r>
            <a:r>
              <a:rPr lang="en-US" sz="2000" dirty="0" smtClean="0">
                <a:latin typeface="Meta Normal" pitchFamily="2" charset="0"/>
              </a:rPr>
              <a:t>   toolbar</a:t>
            </a:r>
          </a:p>
        </p:txBody>
      </p:sp>
      <p:pic>
        <p:nvPicPr>
          <p:cNvPr id="7" name="Immagine 6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0"/>
            <a:ext cx="2510118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90600" y="57912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eta Normal" pitchFamily="2" charset="0"/>
              </a:rPr>
              <a:t>curvature</a:t>
            </a:r>
            <a:r>
              <a:rPr lang="en-US" sz="2000" dirty="0" smtClean="0">
                <a:latin typeface="Meta Normal" pitchFamily="2" charset="0"/>
              </a:rPr>
              <a:t> analysis of some singular NURBS surfaces</a:t>
            </a:r>
          </a:p>
        </p:txBody>
      </p:sp>
      <p:pic>
        <p:nvPicPr>
          <p:cNvPr id="8" name="Immagine 7" descr="5.JPG"/>
          <p:cNvPicPr>
            <a:picLocks noChangeAspect="1"/>
          </p:cNvPicPr>
          <p:nvPr/>
        </p:nvPicPr>
        <p:blipFill>
          <a:blip r:embed="rId3"/>
          <a:srcRect r="1505"/>
          <a:stretch>
            <a:fillRect/>
          </a:stretch>
        </p:blipFill>
        <p:spPr>
          <a:xfrm>
            <a:off x="1066800" y="990600"/>
            <a:ext cx="685800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90600" y="57912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eta Normal" pitchFamily="2" charset="0"/>
              </a:rPr>
              <a:t>zebra</a:t>
            </a:r>
            <a:r>
              <a:rPr lang="en-US" sz="2000" dirty="0" smtClean="0">
                <a:latin typeface="Meta Normal" pitchFamily="2" charset="0"/>
              </a:rPr>
              <a:t> (to visualize  position, tangency and curvature continuity)</a:t>
            </a:r>
          </a:p>
        </p:txBody>
      </p:sp>
      <p:pic>
        <p:nvPicPr>
          <p:cNvPr id="5" name="Immagine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6886575" cy="4686300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990600" y="623751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write help for more information about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2362200"/>
            <a:ext cx="1028700" cy="2590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2362200"/>
            <a:ext cx="990600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3581400"/>
            <a:ext cx="7391400" cy="152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19812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eta Normal" pitchFamily="2" charset="0"/>
              </a:rPr>
              <a:t>Nov 28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400" dirty="0" smtClean="0">
              <a:latin typeface="Meta Normal" pitchFamily="2" charset="0"/>
            </a:endParaRPr>
          </a:p>
          <a:p>
            <a:endParaRPr lang="en-US" sz="1400" dirty="0">
              <a:latin typeface="Meta Norma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9812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eta Normal" pitchFamily="2" charset="0"/>
              </a:rPr>
              <a:t>Dec 5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400" dirty="0" smtClean="0">
              <a:latin typeface="Meta Normal" pitchFamily="2" charset="0"/>
            </a:endParaRPr>
          </a:p>
          <a:p>
            <a:endParaRPr lang="en-US" sz="1400" dirty="0">
              <a:latin typeface="Meta Normal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43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eta Normal" pitchFamily="2" charset="0"/>
              </a:rPr>
              <a:t>morning</a:t>
            </a:r>
          </a:p>
          <a:p>
            <a:endParaRPr lang="en-US" sz="1200" dirty="0" smtClean="0">
              <a:solidFill>
                <a:schemeClr val="bg1"/>
              </a:solidFill>
              <a:latin typeface="Meta Normal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eta Norma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1086" y="3810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eta Normal" pitchFamily="2" charset="0"/>
              </a:rPr>
              <a:t>afternoon</a:t>
            </a:r>
          </a:p>
          <a:p>
            <a:endParaRPr lang="en-US" sz="1200" dirty="0" smtClean="0">
              <a:solidFill>
                <a:schemeClr val="bg1"/>
              </a:solidFill>
              <a:latin typeface="Meta Normal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eta Normal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2768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eta Normal" pitchFamily="2" charset="0"/>
              </a:rPr>
              <a:t>2D/3D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eta Normal" pitchFamily="2" charset="0"/>
              </a:rPr>
              <a:t>interface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eta Normal" pitchFamily="2" charset="0"/>
              </a:rPr>
              <a:t>patterns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eta Normal" pitchFamily="2" charset="0"/>
              </a:rPr>
              <a:t>curves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743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Complex surfaces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manipulate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solids</a:t>
            </a:r>
            <a:endParaRPr lang="en-US" sz="1200" dirty="0" smtClean="0">
              <a:latin typeface="Meta Normal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 pitchFamily="34" charset="0"/>
              </a:rPr>
              <a:t>WORKSHOP </a:t>
            </a:r>
            <a:r>
              <a:rPr lang="en-US" sz="2000" dirty="0" smtClean="0">
                <a:latin typeface="Meta Normal" pitchFamily="2" charset="0"/>
              </a:rPr>
              <a:t>SCHEDULE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895600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eta Normal" pitchFamily="2" charset="0"/>
              </a:rPr>
              <a:t>surfaces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eta Normal" pitchFamily="2" charset="0"/>
              </a:rPr>
              <a:t>construction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2971800" y="5334000"/>
            <a:ext cx="68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eta Normal" pitchFamily="2" charset="0"/>
              </a:rPr>
              <a:t>Intro,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paper model</a:t>
            </a:r>
            <a:endParaRPr lang="en-US" sz="1400" dirty="0">
              <a:latin typeface="Meta Normal" pitchFamily="2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5334000" y="4114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your project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help with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choices</a:t>
            </a:r>
          </a:p>
          <a:p>
            <a:endParaRPr lang="en-US" sz="1200" dirty="0" smtClean="0">
              <a:latin typeface="Meta Normal" pitchFamily="2" charset="0"/>
            </a:endParaRPr>
          </a:p>
          <a:p>
            <a:endParaRPr lang="en-US" sz="1200" dirty="0">
              <a:latin typeface="Meta Normal" pitchFamily="2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5334000" y="5334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eta Normal" pitchFamily="2" charset="0"/>
              </a:rPr>
              <a:t>Solids</a:t>
            </a:r>
          </a:p>
          <a:p>
            <a:r>
              <a:rPr lang="en-US" sz="1400" dirty="0" smtClean="0">
                <a:latin typeface="Meta Normal" pitchFamily="2" charset="0"/>
              </a:rPr>
              <a:t>modeling</a:t>
            </a:r>
            <a:endParaRPr lang="en-US" sz="1400" dirty="0">
              <a:latin typeface="Meta Normal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5334000" y="243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eta Normal" pitchFamily="2" charset="0"/>
              </a:rPr>
              <a:t>morning</a:t>
            </a:r>
          </a:p>
          <a:p>
            <a:endParaRPr lang="en-US" sz="1200" dirty="0" smtClean="0">
              <a:solidFill>
                <a:schemeClr val="bg1"/>
              </a:solidFill>
              <a:latin typeface="Meta Normal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eta Normal" pitchFamily="2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5334000" y="3810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eta Normal" pitchFamily="2" charset="0"/>
              </a:rPr>
              <a:t>afternoon</a:t>
            </a:r>
          </a:p>
          <a:p>
            <a:endParaRPr lang="en-US" sz="1200" dirty="0" smtClean="0">
              <a:solidFill>
                <a:schemeClr val="bg1"/>
              </a:solidFill>
              <a:latin typeface="Meta Normal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990600" y="5943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solids always have the normal toward the interior.</a:t>
            </a:r>
          </a:p>
        </p:txBody>
      </p:sp>
      <p:pic>
        <p:nvPicPr>
          <p:cNvPr id="7" name="Immagine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27100"/>
            <a:ext cx="6858000" cy="4711700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990600" y="5638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eta Normal" pitchFamily="2" charset="0"/>
              </a:rPr>
              <a:t>dir</a:t>
            </a:r>
            <a:r>
              <a:rPr lang="en-US" sz="2000" dirty="0" smtClean="0">
                <a:latin typeface="Meta Normal" pitchFamily="2" charset="0"/>
              </a:rPr>
              <a:t> (to visualize and change direction of orientation), with </a:t>
            </a:r>
            <a:r>
              <a:rPr lang="en-US" sz="2000" dirty="0" err="1" smtClean="0">
                <a:latin typeface="Meta Normal" pitchFamily="2" charset="0"/>
              </a:rPr>
              <a:t>crvs</a:t>
            </a:r>
            <a:r>
              <a:rPr lang="en-US" sz="2000" dirty="0" smtClean="0">
                <a:latin typeface="Meta Normal" pitchFamily="2" charset="0"/>
              </a:rPr>
              <a:t> &amp; </a:t>
            </a:r>
            <a:r>
              <a:rPr lang="en-US" sz="2000" dirty="0" err="1" smtClean="0">
                <a:latin typeface="Meta Normal" pitchFamily="2" charset="0"/>
              </a:rPr>
              <a:t>srfs</a:t>
            </a:r>
            <a:endParaRPr lang="en-US" sz="2000" dirty="0" smtClean="0">
              <a:latin typeface="Meta Normal" pitchFamily="2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90600" y="6281057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eta Normal" pitchFamily="2" charset="0"/>
              </a:rPr>
              <a:t>flip </a:t>
            </a:r>
            <a:r>
              <a:rPr lang="en-US" sz="2000" dirty="0" smtClean="0">
                <a:latin typeface="Meta Normal" pitchFamily="2" charset="0"/>
              </a:rPr>
              <a:t>directly turns the direction of </a:t>
            </a:r>
            <a:r>
              <a:rPr lang="en-US" sz="2000" dirty="0" err="1" smtClean="0">
                <a:latin typeface="Meta Normal" pitchFamily="2" charset="0"/>
              </a:rPr>
              <a:t>crvs</a:t>
            </a:r>
            <a:r>
              <a:rPr lang="en-US" sz="2000" dirty="0" smtClean="0">
                <a:latin typeface="Meta Normal" pitchFamily="2" charset="0"/>
              </a:rPr>
              <a:t> and </a:t>
            </a:r>
            <a:r>
              <a:rPr lang="en-US" sz="2000" dirty="0" err="1" smtClean="0">
                <a:latin typeface="Meta Normal" pitchFamily="2" charset="0"/>
              </a:rPr>
              <a:t>srfs</a:t>
            </a:r>
            <a:r>
              <a:rPr lang="en-US" sz="2000" dirty="0" smtClean="0">
                <a:latin typeface="Meta Normal" pitchFamily="2" charset="0"/>
              </a:rPr>
              <a:t>. </a:t>
            </a:r>
            <a:endParaRPr lang="en-US" sz="20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"/>
          <p:cNvSpPr/>
          <p:nvPr/>
        </p:nvSpPr>
        <p:spPr>
          <a:xfrm>
            <a:off x="7076941" y="1905000"/>
            <a:ext cx="990600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ta Normal" pitchFamily="2" charset="0"/>
            </a:endParaRPr>
          </a:p>
        </p:txBody>
      </p:sp>
      <p:sp>
        <p:nvSpPr>
          <p:cNvPr id="29" name="Rounded Rectangle 3"/>
          <p:cNvSpPr/>
          <p:nvPr/>
        </p:nvSpPr>
        <p:spPr>
          <a:xfrm>
            <a:off x="936171" y="1905000"/>
            <a:ext cx="990600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ta Normal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1942" y="1905000"/>
            <a:ext cx="990600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ta Normal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905000"/>
            <a:ext cx="990600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ta Normal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09686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Meta Normal" pitchFamily="2" charset="0"/>
              </a:rPr>
              <a:t>SrfPt</a:t>
            </a:r>
            <a:endParaRPr lang="en-US" sz="1600" b="1" dirty="0" smtClean="0"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corner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points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1942" y="20574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Meta Normal" pitchFamily="2" charset="0"/>
              </a:rPr>
              <a:t>ExtrudeCrv</a:t>
            </a:r>
            <a:endParaRPr lang="en-US" sz="1600" b="1" dirty="0" smtClean="0"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one curve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and (one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size)*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14400" y="3436203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Meta Normal" pitchFamily="2" charset="0"/>
              </a:rPr>
              <a:t>EdgeSrf</a:t>
            </a:r>
            <a:endParaRPr lang="en-US" sz="1600" b="1" dirty="0" smtClean="0"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2,3,4 edge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curves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68828" y="5628068"/>
            <a:ext cx="596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* More options of input are available</a:t>
            </a:r>
            <a:endParaRPr lang="en-US" sz="1200" dirty="0">
              <a:latin typeface="Meta Normal" pitchFamily="2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5562600" y="2057400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eta Normal" pitchFamily="2" charset="0"/>
              </a:rPr>
              <a:t>Sweep1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rail (crv)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profile (crv)</a:t>
            </a:r>
            <a:endParaRPr lang="en-US" sz="1600" dirty="0">
              <a:latin typeface="Meta Normal" pitchFamily="2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7086600" y="2020669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eta Normal" pitchFamily="2" charset="0"/>
              </a:rPr>
              <a:t>Loft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sections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(curves)</a:t>
            </a:r>
            <a:endParaRPr lang="en-US" sz="1600" dirty="0" smtClean="0">
              <a:latin typeface="Meta Normal" pitchFamily="2" charset="0"/>
            </a:endParaRPr>
          </a:p>
          <a:p>
            <a:endParaRPr lang="en-US" sz="1600" dirty="0">
              <a:latin typeface="Meta Normal" pitchFamily="2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2481942" y="34362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Meta Normal" pitchFamily="2" charset="0"/>
              </a:rPr>
              <a:t>BlendSrf</a:t>
            </a:r>
            <a:endParaRPr lang="en-US" sz="1600" b="1" dirty="0" smtClean="0"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two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surfaces</a:t>
            </a:r>
            <a:endParaRPr lang="en-US" sz="1600" dirty="0">
              <a:latin typeface="Meta Normal" pitchFamily="2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5562600" y="3436203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Meta Normal" pitchFamily="2" charset="0"/>
              </a:rPr>
              <a:t>Sweep2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rail 1 (crv)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rail 2 (crv) 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profile (crv)</a:t>
            </a:r>
            <a:endParaRPr lang="en-US" sz="1400" dirty="0">
              <a:latin typeface="Meta Normal" pitchFamily="2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>
            <a:off x="4038600" y="1905000"/>
            <a:ext cx="990600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ta Normal" pitchFamily="2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4038600" y="20574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eta Normal" pitchFamily="2" charset="0"/>
              </a:rPr>
              <a:t>Revolve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profile (crv)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ta Normal" pitchFamily="2" charset="0"/>
              </a:rPr>
              <a:t>axis (2 pts)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4038600" y="3436203"/>
            <a:ext cx="106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Meta Normal" pitchFamily="2" charset="0"/>
              </a:rPr>
              <a:t>RailRevolve</a:t>
            </a:r>
            <a:endParaRPr lang="en-US" sz="1200" b="1" dirty="0" smtClean="0">
              <a:latin typeface="Meta Normal" pitchFamily="2" charset="0"/>
            </a:endParaRP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rail (curve</a:t>
            </a: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profile ) (crv axis)</a:t>
            </a:r>
            <a:endParaRPr lang="en-US" sz="1100" dirty="0">
              <a:latin typeface="Meta Norma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124199"/>
            <a:ext cx="7848600" cy="16182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Meta Normal" pitchFamily="2" charset="0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914400" y="725269"/>
            <a:ext cx="596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eta Normal" pitchFamily="2" charset="0"/>
              </a:rPr>
              <a:t>10 basic methods of surface creation in Rhino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200" dirty="0" smtClean="0">
              <a:latin typeface="Meta Normal" pitchFamily="2" charset="0"/>
            </a:endParaRPr>
          </a:p>
          <a:p>
            <a:endParaRPr lang="en-US" sz="1200" dirty="0">
              <a:latin typeface="Meta Normal" pitchFamily="2" charset="0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7054403" y="3436203"/>
            <a:ext cx="106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Meta Normal" pitchFamily="2" charset="0"/>
              </a:rPr>
              <a:t>NetworkSrf</a:t>
            </a:r>
            <a:endParaRPr lang="en-US" sz="1400" b="1" dirty="0" smtClean="0"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4 or more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</a:b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crvs</a:t>
            </a:r>
            <a:endParaRPr lang="en-US" sz="1600" dirty="0">
              <a:latin typeface="Meta Normal" pitchFamily="2" charset="0"/>
            </a:endParaRPr>
          </a:p>
        </p:txBody>
      </p:sp>
      <p:pic>
        <p:nvPicPr>
          <p:cNvPr id="37" name="Immagine 36" descr="14.JPG"/>
          <p:cNvPicPr>
            <a:picLocks noChangeAspect="1"/>
          </p:cNvPicPr>
          <p:nvPr/>
        </p:nvPicPr>
        <p:blipFill>
          <a:blip r:embed="rId3"/>
          <a:srcRect l="2459" t="4772"/>
          <a:stretch>
            <a:fillRect/>
          </a:stretch>
        </p:blipFill>
        <p:spPr>
          <a:xfrm>
            <a:off x="5996066" y="5105400"/>
            <a:ext cx="2081134" cy="152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990600" y="6248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eta Normal" pitchFamily="2" charset="0"/>
              </a:rPr>
              <a:t>trim</a:t>
            </a:r>
            <a:r>
              <a:rPr lang="en-US" sz="2000" dirty="0" smtClean="0">
                <a:latin typeface="Meta Normal" pitchFamily="2" charset="0"/>
              </a:rPr>
              <a:t> will cut the surface. But the control points remain.</a:t>
            </a:r>
          </a:p>
        </p:txBody>
      </p:sp>
      <p:pic>
        <p:nvPicPr>
          <p:cNvPr id="9" name="Immagine 8" descr="1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5096838" cy="3489374"/>
          </a:xfrm>
          <a:prstGeom prst="rect">
            <a:avLst/>
          </a:prstGeom>
        </p:spPr>
      </p:pic>
      <p:pic>
        <p:nvPicPr>
          <p:cNvPr id="11" name="Immagine 10" descr="1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523999"/>
            <a:ext cx="4953000" cy="348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SURFACES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990600" y="6324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Meta Normal" pitchFamily="2" charset="0"/>
              </a:rPr>
              <a:t>split</a:t>
            </a:r>
            <a:r>
              <a:rPr lang="en-US" sz="1800" dirty="0" smtClean="0">
                <a:latin typeface="Meta Normal" pitchFamily="2" charset="0"/>
              </a:rPr>
              <a:t>ting along an isocurve will also automatically shrink the surface.</a:t>
            </a:r>
            <a:endParaRPr lang="en-US" sz="1800" b="1" dirty="0" smtClean="0">
              <a:latin typeface="Meta Normal" pitchFamily="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990600" y="59552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in some exceptional cases, we can use the command </a:t>
            </a:r>
            <a:r>
              <a:rPr lang="en-US" sz="1800" b="1" dirty="0" err="1" smtClean="0">
                <a:latin typeface="Meta Normal" pitchFamily="2" charset="0"/>
              </a:rPr>
              <a:t>shrinkTrimmedSrf</a:t>
            </a:r>
            <a:r>
              <a:rPr lang="en-US" sz="1800" dirty="0" smtClean="0">
                <a:latin typeface="Meta Normal" pitchFamily="2" charset="0"/>
              </a:rPr>
              <a:t>.</a:t>
            </a:r>
          </a:p>
        </p:txBody>
      </p:sp>
      <p:pic>
        <p:nvPicPr>
          <p:cNvPr id="7" name="Immagine 6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2766"/>
            <a:ext cx="7010400" cy="503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TRANSFORM TOOLS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990600" y="228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If you are familiar with any modeling software, you’ll find out that</a:t>
            </a:r>
          </a:p>
        </p:txBody>
      </p:sp>
      <p:pic>
        <p:nvPicPr>
          <p:cNvPr id="9" name="Immagine 8" descr="15.JPG"/>
          <p:cNvPicPr>
            <a:picLocks noChangeAspect="1"/>
          </p:cNvPicPr>
          <p:nvPr/>
        </p:nvPicPr>
        <p:blipFill>
          <a:blip r:embed="rId3"/>
          <a:srcRect l="1075" r="1075" b="1027"/>
          <a:stretch>
            <a:fillRect/>
          </a:stretch>
        </p:blipFill>
        <p:spPr>
          <a:xfrm>
            <a:off x="5867400" y="4191000"/>
            <a:ext cx="2495550" cy="1981358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1066800" y="285931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Meta Normal" pitchFamily="2" charset="0"/>
              </a:rPr>
              <a:t>you can guess</a:t>
            </a:r>
            <a:r>
              <a:rPr lang="en-US" sz="1800" dirty="0" smtClean="0">
                <a:latin typeface="Meta Normal" pitchFamily="2" charset="0"/>
              </a:rPr>
              <a:t> what each of these buttons will do.</a:t>
            </a:r>
            <a:endParaRPr lang="en-US" sz="18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VARIOUS OTHERS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990600" y="2209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in the next exercises you might find also the following other commands</a:t>
            </a:r>
          </a:p>
          <a:p>
            <a:r>
              <a:rPr lang="en-US" sz="1800" dirty="0" smtClean="0">
                <a:latin typeface="Meta Normal" pitchFamily="2" charset="0"/>
              </a:rPr>
              <a:t>useful:</a:t>
            </a:r>
          </a:p>
          <a:p>
            <a:endParaRPr lang="en-US" sz="1800" dirty="0" smtClean="0">
              <a:latin typeface="Meta Normal" pitchFamily="2" charset="0"/>
            </a:endParaRPr>
          </a:p>
          <a:p>
            <a:endParaRPr lang="en-US" sz="1800" dirty="0" smtClean="0">
              <a:latin typeface="Meta Normal" pitchFamily="2" charset="0"/>
            </a:endParaRPr>
          </a:p>
          <a:p>
            <a:pPr>
              <a:buFontTx/>
              <a:buChar char="-"/>
            </a:pPr>
            <a:r>
              <a:rPr lang="en-US" sz="1800" b="1" dirty="0" smtClean="0">
                <a:latin typeface="Meta Normal" pitchFamily="2" charset="0"/>
              </a:rPr>
              <a:t> divide</a:t>
            </a:r>
            <a:r>
              <a:rPr lang="en-US" sz="1800" dirty="0" smtClean="0">
                <a:latin typeface="Meta Normal" pitchFamily="2" charset="0"/>
              </a:rPr>
              <a:t> a curve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Meta Normal" pitchFamily="2" charset="0"/>
              </a:rPr>
              <a:t> </a:t>
            </a:r>
            <a:r>
              <a:rPr lang="en-US" sz="1800" b="1" dirty="0" smtClean="0">
                <a:latin typeface="Meta Normal" pitchFamily="2" charset="0"/>
              </a:rPr>
              <a:t>offset</a:t>
            </a:r>
            <a:r>
              <a:rPr lang="en-US" sz="1800" dirty="0" smtClean="0">
                <a:latin typeface="Meta Normal" pitchFamily="2" charset="0"/>
              </a:rPr>
              <a:t> a curve</a:t>
            </a:r>
          </a:p>
          <a:p>
            <a:pPr>
              <a:buFontTx/>
              <a:buChar char="-"/>
            </a:pPr>
            <a:endParaRPr lang="en-US" sz="1800" b="1" dirty="0" smtClean="0">
              <a:latin typeface="Meta Normal" pitchFamily="2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Meta Normal" pitchFamily="2" charset="0"/>
              </a:rPr>
              <a:t> </a:t>
            </a:r>
            <a:r>
              <a:rPr lang="en-US" sz="1800" b="1" dirty="0" smtClean="0">
                <a:latin typeface="Meta Normal" pitchFamily="2" charset="0"/>
              </a:rPr>
              <a:t>project </a:t>
            </a:r>
            <a:r>
              <a:rPr lang="en-US" sz="1800" dirty="0" smtClean="0">
                <a:latin typeface="Meta Normal" pitchFamily="2" charset="0"/>
              </a:rPr>
              <a:t>(parallel) onto a surface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Meta Normal" pitchFamily="2" charset="0"/>
              </a:rPr>
              <a:t> </a:t>
            </a:r>
            <a:r>
              <a:rPr lang="en-US" sz="1800" b="1" dirty="0" smtClean="0">
                <a:latin typeface="Meta Normal" pitchFamily="2" charset="0"/>
              </a:rPr>
              <a:t>pull </a:t>
            </a:r>
            <a:r>
              <a:rPr lang="en-US" sz="1800" dirty="0" smtClean="0">
                <a:latin typeface="Meta Normal" pitchFamily="2" charset="0"/>
              </a:rPr>
              <a:t>a curve onto a surface</a:t>
            </a:r>
          </a:p>
          <a:p>
            <a:pPr>
              <a:buFontTx/>
              <a:buChar char="-"/>
            </a:pPr>
            <a:endParaRPr lang="en-US" sz="1800" dirty="0" smtClean="0">
              <a:latin typeface="Meta Normal" pitchFamily="2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Meta Normal" pitchFamily="2" charset="0"/>
              </a:rPr>
              <a:t> </a:t>
            </a:r>
            <a:r>
              <a:rPr lang="en-US" sz="1800" b="1" dirty="0" err="1" smtClean="0">
                <a:latin typeface="Meta Normal" pitchFamily="2" charset="0"/>
              </a:rPr>
              <a:t>extrudeSrf</a:t>
            </a:r>
            <a:r>
              <a:rPr lang="en-US" sz="1800" dirty="0" smtClean="0">
                <a:latin typeface="Meta Normal" pitchFamily="2" charset="0"/>
              </a:rPr>
              <a:t> to solidify a surface (straight movement) 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Meta Normal" pitchFamily="2" charset="0"/>
              </a:rPr>
              <a:t> </a:t>
            </a:r>
            <a:r>
              <a:rPr lang="en-US" sz="1800" b="1" dirty="0" err="1" smtClean="0">
                <a:latin typeface="Meta Normal" pitchFamily="2" charset="0"/>
              </a:rPr>
              <a:t>offsetSrf</a:t>
            </a:r>
            <a:r>
              <a:rPr lang="en-US" sz="1800" dirty="0" smtClean="0">
                <a:latin typeface="Meta Normal" pitchFamily="2" charset="0"/>
              </a:rPr>
              <a:t> to solidify a surface (parallel movement)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A MODEL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0015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2"/>
          <p:cNvSpPr/>
          <p:nvPr/>
        </p:nvSpPr>
        <p:spPr>
          <a:xfrm>
            <a:off x="5105400" y="3505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5334000" y="4800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which rules can you use?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334000" y="4800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which rules can you use?</a:t>
            </a:r>
            <a:endParaRPr lang="en-US" sz="2000" dirty="0">
              <a:latin typeface="Meta Normal" pitchFamily="2" charset="0"/>
            </a:endParaRPr>
          </a:p>
        </p:txBody>
      </p:sp>
      <p:pic>
        <p:nvPicPr>
          <p:cNvPr id="6" name="Immagine 5" descr="linemodel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144000" cy="4658845"/>
          </a:xfrm>
          <a:prstGeom prst="rect">
            <a:avLst/>
          </a:prstGeom>
        </p:spPr>
      </p:pic>
      <p:sp>
        <p:nvSpPr>
          <p:cNvPr id="5" name="Rounded Rectangle 2"/>
          <p:cNvSpPr/>
          <p:nvPr/>
        </p:nvSpPr>
        <p:spPr>
          <a:xfrm>
            <a:off x="533400" y="3505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838200" y="495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make lines, extrude,</a:t>
            </a:r>
          </a:p>
          <a:p>
            <a:pPr algn="ctr"/>
            <a:r>
              <a:rPr lang="en-US" sz="2000" dirty="0" smtClean="0">
                <a:latin typeface="Meta Normal" pitchFamily="2" charset="0"/>
              </a:rPr>
              <a:t>solidify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FIND YOUR WAY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4419600" y="2819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bent, twisted, cut</a:t>
            </a:r>
          </a:p>
        </p:txBody>
      </p:sp>
      <p:sp>
        <p:nvSpPr>
          <p:cNvPr id="4" name="Rounded Rectangle 4"/>
          <p:cNvSpPr/>
          <p:nvPr/>
        </p:nvSpPr>
        <p:spPr>
          <a:xfrm>
            <a:off x="3200400" y="2286000"/>
            <a:ext cx="990600" cy="2438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3048000" y="3505200"/>
            <a:ext cx="1524000" cy="152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7"/>
          <p:cNvSpPr txBox="1"/>
          <p:nvPr/>
        </p:nvSpPr>
        <p:spPr>
          <a:xfrm>
            <a:off x="3200400" y="2438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Your paper model</a:t>
            </a:r>
            <a:endParaRPr lang="en-US" sz="1600" dirty="0">
              <a:latin typeface="Meta Normal" pitchFamily="2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3200400" y="3752045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eta Normal" pitchFamily="2" charset="0"/>
              </a:rPr>
              <a:t>Your </a:t>
            </a:r>
            <a:br>
              <a:rPr lang="en-US" sz="1600" dirty="0" smtClean="0">
                <a:latin typeface="Meta Normal" pitchFamily="2" charset="0"/>
              </a:rPr>
            </a:br>
            <a:r>
              <a:rPr lang="en-US" sz="1600" dirty="0" smtClean="0">
                <a:latin typeface="Meta Normal" pitchFamily="2" charset="0"/>
              </a:rPr>
              <a:t>3D</a:t>
            </a:r>
            <a:br>
              <a:rPr lang="en-US" sz="1600" dirty="0" smtClean="0">
                <a:latin typeface="Meta Normal" pitchFamily="2" charset="0"/>
              </a:rPr>
            </a:br>
            <a:r>
              <a:rPr lang="en-US" sz="1600" dirty="0" smtClean="0">
                <a:latin typeface="Meta Normal" pitchFamily="2" charset="0"/>
              </a:rPr>
              <a:t>model</a:t>
            </a:r>
            <a:endParaRPr lang="en-US" sz="1600" dirty="0">
              <a:latin typeface="Meta Normal" pitchFamily="2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419600" y="394952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bend!, twist!, trim!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971800" y="1981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Before we </a:t>
            </a:r>
            <a:r>
              <a:rPr lang="en-US" sz="2000" b="1" dirty="0" smtClean="0">
                <a:latin typeface="Meta Normal" pitchFamily="2" charset="0"/>
              </a:rPr>
              <a:t>start</a:t>
            </a:r>
            <a:r>
              <a:rPr lang="en-US" sz="2000" dirty="0" smtClean="0">
                <a:latin typeface="Meta Normal" pitchFamily="2" charset="0"/>
              </a:rPr>
              <a:t>: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71800" y="2895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feel free to </a:t>
            </a:r>
            <a:r>
              <a:rPr lang="en-US" sz="2000" b="1" dirty="0" smtClean="0">
                <a:latin typeface="Meta Normal" pitchFamily="2" charset="0"/>
              </a:rPr>
              <a:t>stop</a:t>
            </a:r>
            <a:r>
              <a:rPr lang="en-US" sz="2000" dirty="0" smtClean="0">
                <a:latin typeface="Meta Normal" pitchFamily="2" charset="0"/>
              </a:rPr>
              <a:t> me whenever you feel it is necessary or you don’t have everything</a:t>
            </a:r>
            <a:r>
              <a:rPr lang="en-US" sz="2000" b="1" dirty="0" smtClean="0">
                <a:latin typeface="Meta Normal" pitchFamily="2" charset="0"/>
              </a:rPr>
              <a:t> clear</a:t>
            </a:r>
            <a:r>
              <a:rPr lang="en-US" sz="2000" dirty="0" smtClean="0">
                <a:latin typeface="Meta Normal" pitchFamily="2" charset="0"/>
              </a:rPr>
              <a:t>!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33336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PROJECTS WITH RHINO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hino\ryoko\ryoko_lau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36222"/>
            <a:ext cx="9144000" cy="4821778"/>
          </a:xfrm>
          <a:prstGeom prst="rect">
            <a:avLst/>
          </a:prstGeom>
          <a:noFill/>
        </p:spPr>
      </p:pic>
      <p:pic>
        <p:nvPicPr>
          <p:cNvPr id="2051" name="Picture 3" descr="D:\rhino\ryoko\ryoko_Laundro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4496069" cy="171065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029200" y="2286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eta Normal" pitchFamily="2" charset="0"/>
              </a:rPr>
              <a:t>PROJECTS WITH RHINO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181568" y="352404"/>
            <a:ext cx="3581432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RYOKO IKEDA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Social facilitation building in New York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eta Normal" pitchFamily="2" charset="0"/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 Normal" pitchFamily="2" charset="0"/>
              </a:rPr>
              <a:t>Graduation Project Border Condition 2008</a:t>
            </a:r>
            <a:endParaRPr lang="en-US" sz="1400" dirty="0" smtClean="0">
              <a:latin typeface="Meta Normal" pitchFamily="2" charset="0"/>
            </a:endParaRPr>
          </a:p>
          <a:p>
            <a:endParaRPr lang="en-US" sz="14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819400" y="4038600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eta Normal" pitchFamily="2" charset="0"/>
              </a:rPr>
              <a:t>Copyright   Giulio Piacentino    2008</a:t>
            </a:r>
          </a:p>
          <a:p>
            <a:pPr algn="ctr"/>
            <a:endParaRPr lang="en-US" sz="1400" dirty="0" smtClean="0">
              <a:latin typeface="Meta Normal" pitchFamily="2" charset="0"/>
            </a:endParaRP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Meta Normal" pitchFamily="2" charset="0"/>
              </a:rPr>
              <a:t>All rights reserved. The author may grant a different license in writing. mail@giuliopiacentino.com. 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914400" y="304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 pitchFamily="34" charset="0"/>
              </a:rPr>
              <a:t>THE RHINO </a:t>
            </a:r>
            <a:r>
              <a:rPr lang="en-US" sz="2000" dirty="0" smtClean="0">
                <a:latin typeface="Meta Normal" pitchFamily="2" charset="0"/>
              </a:rPr>
              <a:t>INTRO</a:t>
            </a:r>
            <a:endParaRPr lang="en-US" sz="2000" dirty="0">
              <a:latin typeface="Meta Norm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1981200"/>
            <a:ext cx="3786182" cy="3071834"/>
          </a:xfrm>
          <a:prstGeom prst="roundRect">
            <a:avLst>
              <a:gd name="adj" fmla="val 67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INTERFACE</a:t>
            </a:r>
            <a:endParaRPr lang="en-US" sz="2000" dirty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3400" y="457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INTERFACE</a:t>
            </a:r>
            <a:endParaRPr lang="en-US" sz="2000" dirty="0">
              <a:latin typeface="Meta Normal" pitchFamily="2" charset="0"/>
            </a:endParaRPr>
          </a:p>
        </p:txBody>
      </p:sp>
      <p:pic>
        <p:nvPicPr>
          <p:cNvPr id="5" name="Immagin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305800" cy="5035544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609600" y="6248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eta Normal" pitchFamily="2" charset="0"/>
              </a:rPr>
              <a:t>You can give instructions to Rhino by: menu items, command line and buttons.</a:t>
            </a:r>
            <a:endParaRPr lang="en-US" sz="1800" b="1" dirty="0" smtClean="0">
              <a:latin typeface="Met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971800" y="1981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For architectural practice:</a:t>
            </a:r>
            <a:endParaRPr lang="en-US" sz="2000" dirty="0">
              <a:latin typeface="Meta Normal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71800" y="28956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eta Normal" pitchFamily="2" charset="0"/>
              </a:rPr>
              <a:t>use the </a:t>
            </a:r>
            <a:r>
              <a:rPr lang="en-US" sz="2000" b="1" dirty="0" smtClean="0">
                <a:latin typeface="Meta Normal" pitchFamily="2" charset="0"/>
              </a:rPr>
              <a:t>meter</a:t>
            </a:r>
            <a:r>
              <a:rPr lang="en-US" sz="2000" dirty="0" smtClean="0">
                <a:latin typeface="Meta Normal" pitchFamily="2" charset="0"/>
              </a:rPr>
              <a:t> </a:t>
            </a:r>
            <a:r>
              <a:rPr lang="en-US" sz="2000" dirty="0" err="1" smtClean="0">
                <a:latin typeface="Meta Normal" pitchFamily="2" charset="0"/>
              </a:rPr>
              <a:t>modelspace</a:t>
            </a:r>
            <a:endParaRPr lang="en-US" sz="2000" dirty="0" smtClean="0">
              <a:latin typeface="Meta Normal" pitchFamily="2" charset="0"/>
            </a:endParaRPr>
          </a:p>
          <a:p>
            <a:pPr algn="ctr"/>
            <a:r>
              <a:rPr lang="en-US" sz="2000" dirty="0" smtClean="0">
                <a:latin typeface="Meta Normal" pitchFamily="2" charset="0"/>
              </a:rPr>
              <a:t>with </a:t>
            </a:r>
            <a:r>
              <a:rPr lang="en-US" sz="2000" b="1" dirty="0" smtClean="0">
                <a:latin typeface="Meta Normal" pitchFamily="2" charset="0"/>
              </a:rPr>
              <a:t>small</a:t>
            </a:r>
            <a:r>
              <a:rPr lang="en-US" sz="2000" dirty="0" smtClean="0">
                <a:latin typeface="Meta Normal" pitchFamily="2" charset="0"/>
              </a:rPr>
              <a:t> objects (</a:t>
            </a:r>
            <a:r>
              <a:rPr lang="en-US" sz="2000" dirty="0" err="1" smtClean="0">
                <a:latin typeface="Meta Normal" pitchFamily="2" charset="0"/>
              </a:rPr>
              <a:t>recommanded</a:t>
            </a:r>
            <a:r>
              <a:rPr lang="en-US" sz="2000" dirty="0" smtClean="0">
                <a:latin typeface="Meta Normal" pitchFamily="2" charset="0"/>
              </a:rPr>
              <a:t>),</a:t>
            </a:r>
          </a:p>
          <a:p>
            <a:pPr algn="ctr"/>
            <a:endParaRPr lang="en-US" sz="2000" dirty="0" smtClean="0">
              <a:latin typeface="Meta Normal" pitchFamily="2" charset="0"/>
            </a:endParaRPr>
          </a:p>
          <a:p>
            <a:pPr algn="ctr"/>
            <a:r>
              <a:rPr lang="en-US" sz="2000" dirty="0" smtClean="0">
                <a:latin typeface="Meta Normal" pitchFamily="2" charset="0"/>
              </a:rPr>
              <a:t>or the </a:t>
            </a:r>
            <a:r>
              <a:rPr lang="en-US" sz="2000" b="1" dirty="0" smtClean="0">
                <a:latin typeface="Meta Normal" pitchFamily="2" charset="0"/>
              </a:rPr>
              <a:t>centimeter</a:t>
            </a:r>
            <a:r>
              <a:rPr lang="en-US" sz="2000" dirty="0" smtClean="0">
                <a:latin typeface="Meta Normal" pitchFamily="2" charset="0"/>
              </a:rPr>
              <a:t> </a:t>
            </a:r>
            <a:r>
              <a:rPr lang="en-US" sz="2000" dirty="0" err="1" smtClean="0">
                <a:latin typeface="Meta Normal" pitchFamily="2" charset="0"/>
              </a:rPr>
              <a:t>modelspace</a:t>
            </a:r>
            <a:r>
              <a:rPr lang="en-US" sz="2000" dirty="0">
                <a:latin typeface="Meta Normal" pitchFamily="2" charset="0"/>
              </a:rPr>
              <a:t> </a:t>
            </a:r>
            <a:r>
              <a:rPr lang="en-US" sz="2000" dirty="0" smtClean="0">
                <a:latin typeface="Meta Normal" pitchFamily="2" charset="0"/>
              </a:rPr>
              <a:t>with </a:t>
            </a:r>
            <a:r>
              <a:rPr lang="en-US" sz="2000" b="1" dirty="0" smtClean="0">
                <a:latin typeface="Meta Normal" pitchFamily="2" charset="0"/>
              </a:rPr>
              <a:t>large</a:t>
            </a:r>
            <a:r>
              <a:rPr lang="en-US" sz="2000" dirty="0" smtClean="0">
                <a:latin typeface="Meta Normal" pitchFamily="2" charset="0"/>
              </a:rPr>
              <a:t> </a:t>
            </a:r>
            <a:r>
              <a:rPr lang="en-US" sz="2000" dirty="0" err="1" smtClean="0">
                <a:latin typeface="Meta Normal" pitchFamily="2" charset="0"/>
              </a:rPr>
              <a:t>objs</a:t>
            </a:r>
            <a:r>
              <a:rPr lang="en-US" sz="2000" dirty="0" smtClean="0">
                <a:latin typeface="Meta Normal" pitchFamily="2" charset="0"/>
              </a:rPr>
              <a:t>.</a:t>
            </a:r>
          </a:p>
          <a:p>
            <a:pPr algn="ctr"/>
            <a:endParaRPr lang="en-US" sz="2000" dirty="0" smtClean="0">
              <a:latin typeface="Meta Normal" pitchFamily="2" charset="0"/>
            </a:endParaRPr>
          </a:p>
          <a:p>
            <a:pPr algn="ctr"/>
            <a:r>
              <a:rPr lang="en-US" sz="2000" dirty="0" smtClean="0">
                <a:latin typeface="Meta Normal" pitchFamily="2" charset="0"/>
              </a:rPr>
              <a:t>Thirdly, </a:t>
            </a:r>
            <a:r>
              <a:rPr lang="en-US" sz="2000" b="1" dirty="0" smtClean="0">
                <a:latin typeface="Meta Normal" pitchFamily="2" charset="0"/>
              </a:rPr>
              <a:t>mm</a:t>
            </a:r>
            <a:r>
              <a:rPr lang="en-US" sz="2000" dirty="0" smtClean="0">
                <a:latin typeface="Meta Normal" pitchFamily="2" charset="0"/>
              </a:rPr>
              <a:t> (</a:t>
            </a:r>
            <a:r>
              <a:rPr lang="en-US" sz="2000" b="1" dirty="0" smtClean="0">
                <a:latin typeface="Meta Normal" pitchFamily="2" charset="0"/>
              </a:rPr>
              <a:t>large</a:t>
            </a:r>
            <a:r>
              <a:rPr lang="en-US" sz="2000" dirty="0" smtClean="0">
                <a:latin typeface="Meta Normal" pitchFamily="2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3400" y="457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yriad Pro" pitchFamily="34" charset="0"/>
              </a:rPr>
              <a:t>INTERFACE</a:t>
            </a:r>
            <a:endParaRPr lang="en-US" sz="2000" dirty="0">
              <a:latin typeface="Myriad Pro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38200" y="838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yriad Pro" pitchFamily="34" charset="0"/>
              </a:rPr>
              <a:t>Construction planes (</a:t>
            </a:r>
            <a:r>
              <a:rPr lang="en-US" sz="1800" b="1" dirty="0" err="1" smtClean="0">
                <a:latin typeface="Myriad Pro" pitchFamily="34" charset="0"/>
              </a:rPr>
              <a:t>Cplane</a:t>
            </a:r>
            <a:r>
              <a:rPr lang="en-US" sz="1800" dirty="0" smtClean="0">
                <a:latin typeface="Myriad Pro" pitchFamily="34" charset="0"/>
              </a:rPr>
              <a:t>) are view-dependent (one in each window)</a:t>
            </a:r>
            <a:endParaRPr lang="en-US" sz="1800" b="1" dirty="0" smtClean="0">
              <a:latin typeface="Myriad Pro" pitchFamily="34" charset="0"/>
            </a:endParaRPr>
          </a:p>
        </p:txBody>
      </p:sp>
      <p:pic>
        <p:nvPicPr>
          <p:cNvPr id="8" name="Immagine 7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4637"/>
            <a:ext cx="7543800" cy="4652763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838200" y="596828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yriad Pro" pitchFamily="34" charset="0"/>
              </a:rPr>
              <a:t>GLOBAL:       symbols</a:t>
            </a:r>
            <a:endParaRPr lang="en-US" sz="1800" b="1" dirty="0" smtClean="0">
              <a:solidFill>
                <a:srgbClr val="00B050"/>
              </a:solidFill>
              <a:latin typeface="Myriad Pro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38200" y="6405092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Myriad Pro" pitchFamily="34" charset="0"/>
              </a:rPr>
              <a:t>LOCAL:          </a:t>
            </a:r>
            <a:r>
              <a:rPr lang="en-US" sz="1800" dirty="0" smtClean="0">
                <a:solidFill>
                  <a:srgbClr val="FF0000"/>
                </a:solidFill>
                <a:latin typeface="Myriad Pro" pitchFamily="34" charset="0"/>
              </a:rPr>
              <a:t>X</a:t>
            </a:r>
            <a:r>
              <a:rPr lang="en-US" sz="1800" dirty="0" smtClean="0">
                <a:latin typeface="Myriad Pro" pitchFamily="34" charset="0"/>
              </a:rPr>
              <a:t> is </a:t>
            </a:r>
            <a:r>
              <a:rPr lang="en-US" sz="1800" dirty="0" smtClean="0">
                <a:solidFill>
                  <a:srgbClr val="FF0000"/>
                </a:solidFill>
                <a:latin typeface="Myriad Pro" pitchFamily="34" charset="0"/>
              </a:rPr>
              <a:t>RED</a:t>
            </a:r>
            <a:r>
              <a:rPr lang="en-US" sz="1800" dirty="0" smtClean="0">
                <a:latin typeface="Myriad Pro" pitchFamily="34" charset="0"/>
              </a:rPr>
              <a:t>           and            </a:t>
            </a:r>
            <a:r>
              <a:rPr lang="en-US" sz="1800" dirty="0" smtClean="0">
                <a:solidFill>
                  <a:srgbClr val="00B050"/>
                </a:solidFill>
                <a:latin typeface="Myriad Pro" pitchFamily="34" charset="0"/>
              </a:rPr>
              <a:t>Y</a:t>
            </a:r>
            <a:r>
              <a:rPr lang="en-US" sz="1800" dirty="0" smtClean="0">
                <a:latin typeface="Myriad Pro" pitchFamily="34" charset="0"/>
              </a:rPr>
              <a:t> is </a:t>
            </a:r>
            <a:r>
              <a:rPr lang="en-US" sz="1800" dirty="0" smtClean="0">
                <a:solidFill>
                  <a:srgbClr val="00B050"/>
                </a:solidFill>
                <a:latin typeface="Myriad Pro" pitchFamily="34" charset="0"/>
              </a:rPr>
              <a:t>GREEN          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Z</a:t>
            </a:r>
            <a:r>
              <a:rPr lang="en-US" sz="1800" dirty="0" smtClean="0">
                <a:latin typeface="Myriad Pro" pitchFamily="34" charset="0"/>
              </a:rPr>
              <a:t> through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right-hand rule</a:t>
            </a: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Presentazione su schermo (4:3)</PresentationFormat>
  <Paragraphs>255</Paragraphs>
  <Slides>42</Slides>
  <Notes>42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7" baseType="lpstr">
      <vt:lpstr>Arial</vt:lpstr>
      <vt:lpstr>Meta Normal</vt:lpstr>
      <vt:lpstr>Myriad Pro</vt:lpstr>
      <vt:lpstr>Calibri</vt:lpstr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2009-02-17T06:21:21Z</dcterms:created>
  <dcterms:modified xsi:type="dcterms:W3CDTF">2009-02-17T06:21:37Z</dcterms:modified>
</cp:coreProperties>
</file>